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5" r:id="rId2"/>
    <p:sldId id="267" r:id="rId3"/>
    <p:sldId id="269" r:id="rId4"/>
    <p:sldId id="268" r:id="rId5"/>
    <p:sldId id="270" r:id="rId6"/>
    <p:sldId id="266" r:id="rId7"/>
    <p:sldId id="258" r:id="rId8"/>
    <p:sldId id="259" r:id="rId9"/>
    <p:sldId id="260" r:id="rId10"/>
    <p:sldId id="264" r:id="rId11"/>
    <p:sldId id="261" r:id="rId12"/>
    <p:sldId id="271" r:id="rId13"/>
    <p:sldId id="272" r:id="rId14"/>
    <p:sldId id="277" r:id="rId15"/>
    <p:sldId id="273" r:id="rId16"/>
    <p:sldId id="282" r:id="rId17"/>
    <p:sldId id="283" r:id="rId18"/>
    <p:sldId id="284" r:id="rId19"/>
    <p:sldId id="291" r:id="rId20"/>
    <p:sldId id="278" r:id="rId21"/>
    <p:sldId id="279" r:id="rId22"/>
    <p:sldId id="280" r:id="rId23"/>
    <p:sldId id="281" r:id="rId24"/>
    <p:sldId id="285" r:id="rId25"/>
    <p:sldId id="286" r:id="rId26"/>
    <p:sldId id="288" r:id="rId27"/>
    <p:sldId id="287" r:id="rId28"/>
    <p:sldId id="290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871FC-3E48-B540-9C53-AD4CF8677AD1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EA9F6-ABBB-AA4F-868C-C6A69D6D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58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691B5A-C580-0D44-A072-6DAE22787696}" type="slidenum">
              <a:rPr lang="nl-NL" smtClean="0"/>
              <a:pPr>
                <a:defRPr/>
              </a:pPr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13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EA9F6-ABBB-AA4F-868C-C6A69D6DCA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3" indent="0" algn="ctr">
              <a:buNone/>
              <a:defRPr sz="2000"/>
            </a:lvl2pPr>
            <a:lvl3pPr marL="914406" indent="0" algn="ctr">
              <a:buNone/>
              <a:defRPr sz="1800"/>
            </a:lvl3pPr>
            <a:lvl4pPr marL="1371609" indent="0" algn="ctr">
              <a:buNone/>
              <a:defRPr sz="1600"/>
            </a:lvl4pPr>
            <a:lvl5pPr marL="1828812" indent="0" algn="ctr">
              <a:buNone/>
              <a:defRPr sz="1600"/>
            </a:lvl5pPr>
            <a:lvl6pPr marL="2286015" indent="0" algn="ctr">
              <a:buNone/>
              <a:defRPr sz="1600"/>
            </a:lvl6pPr>
            <a:lvl7pPr marL="2743218" indent="0" algn="ctr">
              <a:buNone/>
              <a:defRPr sz="1600"/>
            </a:lvl7pPr>
            <a:lvl8pPr marL="3200421" indent="0" algn="ctr">
              <a:buNone/>
              <a:defRPr sz="1600"/>
            </a:lvl8pPr>
            <a:lvl9pPr marL="365762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9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5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9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66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1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7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9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3" indent="0">
              <a:buNone/>
              <a:defRPr sz="1400"/>
            </a:lvl2pPr>
            <a:lvl3pPr marL="914406" indent="0">
              <a:buNone/>
              <a:defRPr sz="1200"/>
            </a:lvl3pPr>
            <a:lvl4pPr marL="1371609" indent="0">
              <a:buNone/>
              <a:defRPr sz="1000"/>
            </a:lvl4pPr>
            <a:lvl5pPr marL="1828812" indent="0">
              <a:buNone/>
              <a:defRPr sz="1000"/>
            </a:lvl5pPr>
            <a:lvl6pPr marL="2286015" indent="0">
              <a:buNone/>
              <a:defRPr sz="1000"/>
            </a:lvl6pPr>
            <a:lvl7pPr marL="2743218" indent="0">
              <a:buNone/>
              <a:defRPr sz="1000"/>
            </a:lvl7pPr>
            <a:lvl8pPr marL="3200421" indent="0">
              <a:buNone/>
              <a:defRPr sz="1000"/>
            </a:lvl8pPr>
            <a:lvl9pPr marL="365762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1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3" indent="0">
              <a:buNone/>
              <a:defRPr sz="2800"/>
            </a:lvl2pPr>
            <a:lvl3pPr marL="914406" indent="0">
              <a:buNone/>
              <a:defRPr sz="2400"/>
            </a:lvl3pPr>
            <a:lvl4pPr marL="1371609" indent="0">
              <a:buNone/>
              <a:defRPr sz="2000"/>
            </a:lvl4pPr>
            <a:lvl5pPr marL="1828812" indent="0">
              <a:buNone/>
              <a:defRPr sz="2000"/>
            </a:lvl5pPr>
            <a:lvl6pPr marL="2286015" indent="0">
              <a:buNone/>
              <a:defRPr sz="2000"/>
            </a:lvl6pPr>
            <a:lvl7pPr marL="2743218" indent="0">
              <a:buNone/>
              <a:defRPr sz="2000"/>
            </a:lvl7pPr>
            <a:lvl8pPr marL="3200421" indent="0">
              <a:buNone/>
              <a:defRPr sz="2000"/>
            </a:lvl8pPr>
            <a:lvl9pPr marL="365762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3" indent="0">
              <a:buNone/>
              <a:defRPr sz="1400"/>
            </a:lvl2pPr>
            <a:lvl3pPr marL="914406" indent="0">
              <a:buNone/>
              <a:defRPr sz="1200"/>
            </a:lvl3pPr>
            <a:lvl4pPr marL="1371609" indent="0">
              <a:buNone/>
              <a:defRPr sz="1000"/>
            </a:lvl4pPr>
            <a:lvl5pPr marL="1828812" indent="0">
              <a:buNone/>
              <a:defRPr sz="1000"/>
            </a:lvl5pPr>
            <a:lvl6pPr marL="2286015" indent="0">
              <a:buNone/>
              <a:defRPr sz="1000"/>
            </a:lvl6pPr>
            <a:lvl7pPr marL="2743218" indent="0">
              <a:buNone/>
              <a:defRPr sz="1000"/>
            </a:lvl7pPr>
            <a:lvl8pPr marL="3200421" indent="0">
              <a:buNone/>
              <a:defRPr sz="1000"/>
            </a:lvl8pPr>
            <a:lvl9pPr marL="365762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7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EA345-16A7-2E47-9327-D591004838FE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1DA82-C013-014E-BA43-185584F36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8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2" indent="-228602" algn="l" defTabSz="91440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4" indent="-228602" algn="l" defTabSz="9144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8" indent="-228602" algn="l" defTabSz="9144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0" indent="-228602" algn="l" defTabSz="9144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13" indent="-228602" algn="l" defTabSz="9144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17" indent="-228602" algn="l" defTabSz="9144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9" indent="-228602" algn="l" defTabSz="9144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23" indent="-228602" algn="l" defTabSz="9144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25" indent="-228602" algn="l" defTabSz="9144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1" y="2420053"/>
            <a:ext cx="7200000" cy="141732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86889" y="5952450"/>
            <a:ext cx="11218223" cy="905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Bedrijfspresentatie februari 2017</a:t>
            </a:r>
          </a:p>
        </p:txBody>
      </p:sp>
    </p:spTree>
    <p:extLst>
      <p:ext uri="{BB962C8B-B14F-4D97-AF65-F5344CB8AC3E}">
        <p14:creationId xmlns:p14="http://schemas.microsoft.com/office/powerpoint/2010/main" val="3799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HULPDIENST WAARSCHUWING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59" y="1690689"/>
            <a:ext cx="3089008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4800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FLITSERS, FILES, TRAJECTCONTROLES EN INCIDENTEN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7" y="1689926"/>
            <a:ext cx="2945206" cy="50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2049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HUH</a:t>
            </a:r>
            <a:r>
              <a:rPr lang="mr-IN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…</a:t>
            </a:r>
            <a:r>
              <a:rPr lang="nl-NL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 EEN GRATIS APP?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LOCATION BASED ADVERTISING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Een relevante boodschap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Op een relevantie locatie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Een gekozen moment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 smtClean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Klik naar de campagne landingspage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8" name="Picture 7" descr="2000px-Albert_Heijn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9" y="6087839"/>
            <a:ext cx="657016" cy="687896"/>
          </a:xfrm>
          <a:prstGeom prst="rect">
            <a:avLst/>
          </a:prstGeom>
        </p:spPr>
      </p:pic>
      <p:pic>
        <p:nvPicPr>
          <p:cNvPr id="9" name="Picture 8" descr="800px-Jumbo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2" y="6316645"/>
            <a:ext cx="881831" cy="245810"/>
          </a:xfrm>
          <a:prstGeom prst="rect">
            <a:avLst/>
          </a:prstGeom>
        </p:spPr>
      </p:pic>
      <p:pic>
        <p:nvPicPr>
          <p:cNvPr id="11" name="Picture 10" descr="vodafo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8" y="6158824"/>
            <a:ext cx="589995" cy="662852"/>
          </a:xfrm>
          <a:prstGeom prst="rect">
            <a:avLst/>
          </a:prstGeom>
        </p:spPr>
      </p:pic>
      <p:pic>
        <p:nvPicPr>
          <p:cNvPr id="12" name="Picture 11" descr="BP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09" y="5778431"/>
            <a:ext cx="908341" cy="1103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216" y="6134562"/>
            <a:ext cx="819620" cy="6353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1976" y="6052758"/>
            <a:ext cx="1129564" cy="677643"/>
          </a:xfrm>
          <a:prstGeom prst="rect">
            <a:avLst/>
          </a:prstGeom>
        </p:spPr>
      </p:pic>
      <p:pic>
        <p:nvPicPr>
          <p:cNvPr id="15" name="Picture 14" descr="ess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54" y="6052758"/>
            <a:ext cx="1012895" cy="7146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30" y="1496716"/>
            <a:ext cx="220317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FLITSMEISTER PRO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€8,99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Geen advertenties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Warm hart naar Flitsmeister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9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VERKEERSINFORMATIE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54947" y="2143420"/>
            <a:ext cx="10082107" cy="3758617"/>
          </a:xfrm>
          <a:prstGeom prst="rect">
            <a:avLst/>
          </a:prstGeom>
        </p:spPr>
        <p:txBody>
          <a:bodyPr vert="horz" lIns="102297" tIns="51149" rIns="102297" bIns="51149" rtlCol="0">
            <a:no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dirty="0" smtClean="0">
                <a:solidFill>
                  <a:schemeClr val="bg1"/>
                </a:solidFill>
                <a:latin typeface="Avenir Roman"/>
                <a:cs typeface="Avenir Roman"/>
              </a:rPr>
              <a:t>Wij creëren real-time verkeersinformatie: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dirty="0" smtClean="0">
              <a:solidFill>
                <a:schemeClr val="bg1"/>
              </a:solidFill>
              <a:latin typeface="Avenir Roman"/>
              <a:cs typeface="Avenir Roman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Roman" charset="0"/>
                <a:ea typeface="Avenir Roman" charset="0"/>
                <a:cs typeface="Avenir Roman" charset="0"/>
              </a:rPr>
              <a:t>File </a:t>
            </a:r>
            <a:r>
              <a:rPr lang="nl-NL" sz="2200" b="1" dirty="0" smtClean="0">
                <a:solidFill>
                  <a:srgbClr val="007FE9"/>
                </a:solidFill>
                <a:latin typeface="Avenir Roman" charset="0"/>
                <a:ea typeface="Avenir Roman" charset="0"/>
                <a:cs typeface="Avenir Roman" charset="0"/>
              </a:rPr>
              <a:t>informatie:</a:t>
            </a:r>
            <a:endParaRPr lang="nl-NL" sz="2200" b="1" dirty="0">
              <a:solidFill>
                <a:srgbClr val="007FE9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18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Community </a:t>
            </a:r>
            <a:r>
              <a:rPr lang="nl-NL" sz="1800" b="1" dirty="0" err="1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driven</a:t>
            </a:r>
            <a:r>
              <a:rPr lang="nl-NL" sz="18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 data (GPS</a:t>
            </a:r>
            <a:r>
              <a:rPr lang="nl-NL" sz="18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) &amp; meldingen</a:t>
            </a:r>
            <a:endParaRPr lang="nl-NL" sz="18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18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Verkeerscentrales Rijkswaterstaat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NL" sz="18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Redactie</a:t>
            </a:r>
          </a:p>
          <a:p>
            <a:pPr marL="0" indent="0">
              <a:lnSpc>
                <a:spcPct val="120000"/>
              </a:lnSpc>
              <a:buNone/>
            </a:pPr>
            <a:endParaRPr lang="nl-NL" sz="2200" dirty="0">
              <a:solidFill>
                <a:srgbClr val="1E67CA"/>
              </a:solidFill>
              <a:latin typeface="Avenir Heavy"/>
              <a:cs typeface="Avenir Heavy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Roman" charset="0"/>
                <a:ea typeface="Avenir Roman" charset="0"/>
                <a:cs typeface="Avenir Roman" charset="0"/>
              </a:rPr>
              <a:t>Flits </a:t>
            </a:r>
            <a:r>
              <a:rPr lang="nl-NL" sz="2200" b="1" dirty="0" smtClean="0">
                <a:solidFill>
                  <a:srgbClr val="007FE9"/>
                </a:solidFill>
                <a:latin typeface="Avenir Roman" charset="0"/>
                <a:ea typeface="Avenir Roman" charset="0"/>
                <a:cs typeface="Avenir Roman" charset="0"/>
              </a:rPr>
              <a:t>informatie:</a:t>
            </a:r>
            <a:endParaRPr lang="nl-NL" sz="2200" b="1" dirty="0">
              <a:solidFill>
                <a:srgbClr val="007FE9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18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Community </a:t>
            </a:r>
            <a:r>
              <a:rPr lang="nl-NL" sz="1800" b="1" dirty="0" err="1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driven</a:t>
            </a:r>
            <a:r>
              <a:rPr lang="nl-NL" sz="18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 data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dirty="0">
              <a:solidFill>
                <a:schemeClr val="bg1"/>
              </a:solidFill>
              <a:latin typeface="Avenir Roman"/>
              <a:cs typeface="Avenir Roman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3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VERKEERSMANAGEMENT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dirty="0">
                <a:solidFill>
                  <a:schemeClr val="bg1"/>
                </a:solidFill>
                <a:latin typeface="Avenir Roman"/>
                <a:cs typeface="Avenir Roman"/>
              </a:rPr>
              <a:t>Wij helpen overheden, provincies en gemeentes met het sturen van </a:t>
            </a:r>
            <a:r>
              <a:rPr lang="nl-NL" sz="2200" dirty="0" smtClean="0">
                <a:solidFill>
                  <a:schemeClr val="bg1"/>
                </a:solidFill>
                <a:latin typeface="Avenir Roman"/>
                <a:cs typeface="Avenir Roman"/>
              </a:rPr>
              <a:t>verkeer</a:t>
            </a:r>
            <a:r>
              <a:rPr lang="nl-NL" sz="2200" dirty="0">
                <a:solidFill>
                  <a:schemeClr val="bg1"/>
                </a:solidFill>
                <a:latin typeface="Avenir Roman"/>
                <a:cs typeface="Avenir Roman"/>
              </a:rPr>
              <a:t> </a:t>
            </a:r>
            <a:r>
              <a:rPr lang="nl-NL" sz="2200" dirty="0" smtClean="0">
                <a:solidFill>
                  <a:schemeClr val="bg1"/>
                </a:solidFill>
                <a:latin typeface="Avenir Roman"/>
                <a:cs typeface="Avenir Roman"/>
              </a:rPr>
              <a:t>bij:</a:t>
            </a:r>
            <a:endParaRPr lang="nl-NL" sz="2200" dirty="0">
              <a:solidFill>
                <a:schemeClr val="bg1"/>
              </a:solidFill>
              <a:latin typeface="Avenir Roman"/>
              <a:cs typeface="Avenir Roman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chemeClr val="bg1"/>
              </a:solidFill>
              <a:latin typeface="Avenir Roman"/>
              <a:ea typeface="Avenir Heavy" charset="0"/>
              <a:cs typeface="Avenir Roman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Wegwerkzaamheden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1E67CA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Concerten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1E67CA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Voetbalwedstrijden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157" y="1480457"/>
            <a:ext cx="220317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FLOATING CAR DATA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 fontScale="92500" lnSpcReduction="20000"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nl-NL" sz="2400" dirty="0">
                <a:solidFill>
                  <a:schemeClr val="bg1"/>
                </a:solidFill>
                <a:latin typeface="Avenir Roman"/>
                <a:cs typeface="Avenir Roman"/>
              </a:rPr>
              <a:t>Wij monitoren alle GPS bewegingen en gebruiken dit voor:</a:t>
            </a:r>
          </a:p>
          <a:p>
            <a:pPr marL="0" indent="0">
              <a:lnSpc>
                <a:spcPct val="120000"/>
              </a:lnSpc>
              <a:buNone/>
            </a:pPr>
            <a:endParaRPr lang="nl-NL" sz="2200" b="1" dirty="0">
              <a:solidFill>
                <a:srgbClr val="1E67CA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File informatie</a:t>
            </a:r>
          </a:p>
          <a:p>
            <a:pPr marL="0" indent="0">
              <a:lnSpc>
                <a:spcPct val="12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Verkeersanalyses</a:t>
            </a:r>
          </a:p>
          <a:p>
            <a:pPr marL="0" indent="0">
              <a:lnSpc>
                <a:spcPct val="12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Verkeersoptimalisaties </a:t>
            </a:r>
          </a:p>
          <a:p>
            <a:pPr marL="0" indent="0">
              <a:lnSpc>
                <a:spcPct val="12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Kaartenmakers</a:t>
            </a:r>
          </a:p>
        </p:txBody>
      </p:sp>
    </p:spTree>
    <p:extLst>
      <p:ext uri="{BB962C8B-B14F-4D97-AF65-F5344CB8AC3E}">
        <p14:creationId xmlns:p14="http://schemas.microsoft.com/office/powerpoint/2010/main" val="190400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WHITE LABEL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dirty="0" smtClean="0">
                <a:solidFill>
                  <a:schemeClr val="bg1"/>
                </a:solidFill>
                <a:latin typeface="Avenir Roman"/>
                <a:cs typeface="Avenir Roman"/>
              </a:rPr>
              <a:t>Flitsmeister, maar dan in een ander jasje:</a:t>
            </a:r>
            <a:endParaRPr lang="nl-NL" sz="2200" dirty="0">
              <a:solidFill>
                <a:schemeClr val="bg1"/>
              </a:solidFill>
              <a:latin typeface="Avenir Roman"/>
              <a:cs typeface="Avenir Roman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chemeClr val="bg1"/>
              </a:solidFill>
              <a:latin typeface="Avenir Roman"/>
              <a:ea typeface="Avenir Heavy" charset="0"/>
              <a:cs typeface="Avenir Roman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RTL </a:t>
            </a:r>
            <a:r>
              <a:rPr lang="nl-NL" sz="2200" b="1" dirty="0" err="1" smtClean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Trafic</a:t>
            </a:r>
            <a:r>
              <a:rPr lang="nl-NL" sz="2200" b="1" dirty="0" smtClean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 (LU)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1E67CA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err="1" smtClean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Touring</a:t>
            </a:r>
            <a:r>
              <a:rPr lang="nl-NL" sz="2200" b="1" dirty="0" smtClean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nl-NL" sz="2200" b="1" dirty="0" err="1" smtClean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Mobilis</a:t>
            </a:r>
            <a:r>
              <a:rPr lang="nl-NL" sz="2200" b="1" dirty="0" smtClean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 (BE)</a:t>
            </a:r>
            <a:endParaRPr lang="nl-NL" sz="2200" b="1" dirty="0">
              <a:solidFill>
                <a:srgbClr val="1E67CA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1E67CA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En door: Portugal, Slovenië</a:t>
            </a:r>
            <a:endParaRPr lang="nl-NL" sz="2200" b="1" dirty="0">
              <a:solidFill>
                <a:srgbClr val="1E67CA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730378"/>
            <a:ext cx="5651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0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3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53" y="1801077"/>
            <a:ext cx="8965094" cy="3852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197"/>
            <a:ext cx="12192000" cy="52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2049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nl-NL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FLITSMEISTER IN DE TOEKOMST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NAVIGATIE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Snelste route naar bestemming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Advies op basis van historisch gedrag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Web en </a:t>
            </a:r>
            <a:r>
              <a:rPr lang="nl-NL" sz="2200" b="1" dirty="0" err="1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app</a:t>
            </a: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koppeling 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Last </a:t>
            </a:r>
            <a:r>
              <a:rPr lang="nl-NL" sz="2200" b="1" dirty="0" err="1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mile</a:t>
            </a: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navigatie</a:t>
            </a:r>
          </a:p>
        </p:txBody>
      </p:sp>
    </p:spTree>
    <p:extLst>
      <p:ext uri="{BB962C8B-B14F-4D97-AF65-F5344CB8AC3E}">
        <p14:creationId xmlns:p14="http://schemas.microsoft.com/office/powerpoint/2010/main" val="64099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PARKEREN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Beschikbare </a:t>
            </a: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parkeervoorziening &amp; bezetting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Parkeerplek in kunnen voeren als bestemming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Het uitvoeren van parkeer transacties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dirty="0">
              <a:solidFill>
                <a:srgbClr val="007FE9"/>
              </a:solidFill>
              <a:latin typeface="Avenir Roman"/>
              <a:cs typeface="Avenir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48" y="1335600"/>
            <a:ext cx="3328200" cy="55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C-ITS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57" y="1367405"/>
            <a:ext cx="2250559" cy="470266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 fontScale="70000" lnSpcReduction="20000"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3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Matrix borden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3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3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Stoplichten</a:t>
            </a:r>
            <a:endParaRPr lang="nl-NL" sz="3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3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3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Rijstrookadviezen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3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3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Weeralerts</a:t>
            </a:r>
          </a:p>
          <a:p>
            <a:pPr marL="0" indent="0">
              <a:lnSpc>
                <a:spcPct val="110000"/>
              </a:lnSpc>
              <a:buNone/>
            </a:pPr>
            <a:endParaRPr lang="nl-NL" sz="3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3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En meer</a:t>
            </a:r>
            <a:r>
              <a:rPr lang="mr-IN" sz="3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…</a:t>
            </a:r>
            <a:endParaRPr lang="nl-NL" sz="3200" b="1" dirty="0" smtClean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2049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nl-NL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OPEN DATA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WAT GEBRUIKEN WE NU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Redactionele informatie van verkeerscentrales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Weglustdata 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Incidentmeldingen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Wegwerkzaamheden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 smtClean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7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WAT GAAN WE GEBRUIKEN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8" y="2143420"/>
            <a:ext cx="7054910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 lnSpcReduction="10000"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Matrixborden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Treinbewegingen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Spoorwegovergangen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 smtClean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Stoplichtinformatie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Spitsstroken 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79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VOOR- EN NADELEN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8" y="2143420"/>
            <a:ext cx="4875205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-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Niet altijd up </a:t>
            </a:r>
            <a:r>
              <a:rPr lang="nl-NL" sz="2200" b="1" dirty="0" err="1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to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date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-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Vertraagd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-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Aanpassingen kosten tijd</a:t>
            </a:r>
          </a:p>
          <a:p>
            <a:pPr>
              <a:lnSpc>
                <a:spcPct val="110000"/>
              </a:lnSpc>
              <a:buFontTx/>
              <a:buChar char="-"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-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Niet altijd lokaal beschikbaar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30153" y="2143420"/>
            <a:ext cx="4875205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+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Gratis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+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Goed geregeld in Nederland</a:t>
            </a: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l-NL" sz="22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+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Een goede basis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COMMERCIELE KANSEN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4947" y="2143420"/>
            <a:ext cx="10079217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 lnSpcReduction="10000"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nl-NL" sz="2400" dirty="0" smtClean="0">
                <a:solidFill>
                  <a:schemeClr val="bg1"/>
                </a:solidFill>
                <a:latin typeface="Avenir Roman"/>
                <a:cs typeface="Avenir Roman"/>
              </a:rPr>
              <a:t>De aanwezigheid van open data in Nederland biedt ons ook veel commerciële kansen:</a:t>
            </a:r>
            <a:endParaRPr lang="nl-NL" sz="2400" dirty="0">
              <a:solidFill>
                <a:schemeClr val="bg1"/>
              </a:solidFill>
              <a:latin typeface="Avenir Roman"/>
              <a:cs typeface="Avenir Roman"/>
            </a:endParaRPr>
          </a:p>
          <a:p>
            <a:pPr marL="0" indent="0">
              <a:lnSpc>
                <a:spcPct val="120000"/>
              </a:lnSpc>
              <a:buNone/>
            </a:pPr>
            <a:endParaRPr lang="nl-NL" sz="2200" b="1" dirty="0">
              <a:solidFill>
                <a:srgbClr val="1E67CA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2200" b="1" dirty="0" err="1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Floating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nl-NL" sz="2200" b="1" dirty="0" err="1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Car</a:t>
            </a: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 Data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Stilstaande voertuigen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l-NL" sz="2200" b="1" dirty="0" smtClean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Ongevallen</a:t>
            </a: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nl-NL" sz="2200" b="1" dirty="0">
              <a:solidFill>
                <a:srgbClr val="007FE9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1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1" y="2420053"/>
            <a:ext cx="7200000" cy="1417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5107940"/>
            <a:ext cx="2160000" cy="73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00" y="5107940"/>
            <a:ext cx="2160000" cy="7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4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MISSIE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54947" y="2143420"/>
            <a:ext cx="10082107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3000" dirty="0">
                <a:solidFill>
                  <a:schemeClr val="bg1"/>
                </a:solidFill>
                <a:latin typeface="Avenir Roman"/>
                <a:cs typeface="Avenir Roman"/>
              </a:rPr>
              <a:t>Wij zijn op een missie om automobilisten </a:t>
            </a:r>
            <a:r>
              <a:rPr lang="nl-NL" sz="30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veiliger</a:t>
            </a:r>
            <a:r>
              <a:rPr lang="nl-NL" sz="3000" dirty="0">
                <a:solidFill>
                  <a:srgbClr val="000000"/>
                </a:solidFill>
                <a:latin typeface="Avenir Roman"/>
                <a:cs typeface="Avenir Roman"/>
              </a:rPr>
              <a:t>, </a:t>
            </a:r>
            <a:r>
              <a:rPr lang="nl-NL" sz="30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makkelijker</a:t>
            </a:r>
            <a:r>
              <a:rPr lang="nl-NL" sz="3000" b="1" dirty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nl-NL" sz="3000" dirty="0">
                <a:solidFill>
                  <a:schemeClr val="bg1"/>
                </a:solidFill>
                <a:latin typeface="Avenir Roman"/>
                <a:cs typeface="Avenir Roman"/>
              </a:rPr>
              <a:t>en</a:t>
            </a:r>
            <a:r>
              <a:rPr lang="nl-NL" sz="3000" dirty="0">
                <a:solidFill>
                  <a:srgbClr val="000000"/>
                </a:solidFill>
                <a:latin typeface="Avenir Roman"/>
                <a:cs typeface="Avenir Roman"/>
              </a:rPr>
              <a:t> </a:t>
            </a:r>
            <a:r>
              <a:rPr lang="nl-NL" sz="30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efficiënter</a:t>
            </a:r>
            <a:r>
              <a:rPr lang="nl-NL" sz="3000" b="1" dirty="0">
                <a:solidFill>
                  <a:srgbClr val="1E67CA"/>
                </a:solidFill>
                <a:latin typeface="Avenir Heavy" charset="0"/>
                <a:ea typeface="Avenir Heavy" charset="0"/>
                <a:cs typeface="Avenir Heavy" charset="0"/>
              </a:rPr>
              <a:t> </a:t>
            </a:r>
            <a:r>
              <a:rPr lang="nl-NL" sz="3000" dirty="0">
                <a:solidFill>
                  <a:schemeClr val="bg1"/>
                </a:solidFill>
                <a:latin typeface="Avenir Roman"/>
                <a:cs typeface="Avenir Roman"/>
              </a:rPr>
              <a:t>te laten reizen. Wij zijn de </a:t>
            </a:r>
            <a:r>
              <a:rPr lang="nl-NL" sz="30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beste vriend </a:t>
            </a:r>
            <a:r>
              <a:rPr lang="nl-NL" sz="3000" dirty="0">
                <a:solidFill>
                  <a:schemeClr val="bg1"/>
                </a:solidFill>
                <a:latin typeface="Avenir Roman"/>
                <a:cs typeface="Avenir Roman"/>
              </a:rPr>
              <a:t>van een automobilist. </a:t>
            </a:r>
          </a:p>
        </p:txBody>
      </p:sp>
    </p:spTree>
    <p:extLst>
      <p:ext uri="{BB962C8B-B14F-4D97-AF65-F5344CB8AC3E}">
        <p14:creationId xmlns:p14="http://schemas.microsoft.com/office/powerpoint/2010/main" val="41886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VISIE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54947" y="2143420"/>
            <a:ext cx="10082107" cy="3758617"/>
          </a:xfrm>
          <a:prstGeom prst="rect">
            <a:avLst/>
          </a:prstGeom>
        </p:spPr>
        <p:txBody>
          <a:bodyPr vert="horz" lIns="102297" tIns="51149" rIns="102297" bIns="51149" rtlCol="0">
            <a:normAutofit/>
          </a:bodyPr>
          <a:lstStyle>
            <a:lvl1pPr marL="383616" indent="-383616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1167" indent="-319679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8718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0205" indent="-255744" algn="l" defTabSz="511487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1692" indent="-255744" algn="l" defTabSz="511487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13179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24667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6154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47641" indent="-255744" algn="l" defTabSz="511487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sz="3000" dirty="0">
                <a:solidFill>
                  <a:schemeClr val="bg1"/>
                </a:solidFill>
                <a:latin typeface="Avenir Roman"/>
                <a:cs typeface="Avenir Roman"/>
              </a:rPr>
              <a:t>Wij gaan alle automobilisten in Europa helpen om het aantal </a:t>
            </a:r>
            <a:r>
              <a:rPr lang="nl-NL" sz="30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ongevallen</a:t>
            </a:r>
            <a:r>
              <a:rPr lang="nl-NL" sz="3000" dirty="0">
                <a:solidFill>
                  <a:srgbClr val="007FE9"/>
                </a:solidFill>
                <a:latin typeface="Avenir Roman"/>
                <a:cs typeface="Avenir Roman"/>
              </a:rPr>
              <a:t> </a:t>
            </a:r>
            <a:r>
              <a:rPr lang="nl-NL" sz="3000" dirty="0">
                <a:solidFill>
                  <a:schemeClr val="bg1"/>
                </a:solidFill>
                <a:latin typeface="Avenir Roman"/>
                <a:cs typeface="Avenir Roman"/>
              </a:rPr>
              <a:t>en </a:t>
            </a:r>
            <a:r>
              <a:rPr lang="nl-NL" sz="3000" b="1" dirty="0">
                <a:solidFill>
                  <a:srgbClr val="007FE9"/>
                </a:solidFill>
                <a:latin typeface="Avenir Heavy" charset="0"/>
                <a:ea typeface="Avenir Heavy" charset="0"/>
                <a:cs typeface="Avenir Heavy" charset="0"/>
              </a:rPr>
              <a:t>files</a:t>
            </a:r>
            <a:r>
              <a:rPr lang="nl-NL" sz="3000" dirty="0">
                <a:solidFill>
                  <a:srgbClr val="007FE9"/>
                </a:solidFill>
                <a:latin typeface="Avenir Roman"/>
                <a:cs typeface="Avenir Roman"/>
              </a:rPr>
              <a:t> </a:t>
            </a:r>
            <a:r>
              <a:rPr lang="nl-NL" sz="3000" dirty="0">
                <a:solidFill>
                  <a:schemeClr val="bg1"/>
                </a:solidFill>
                <a:latin typeface="Avenir Roman"/>
                <a:cs typeface="Avenir Roman"/>
              </a:rPr>
              <a:t>te verminderen. </a:t>
            </a:r>
          </a:p>
        </p:txBody>
      </p:sp>
    </p:spTree>
    <p:extLst>
      <p:ext uri="{BB962C8B-B14F-4D97-AF65-F5344CB8AC3E}">
        <p14:creationId xmlns:p14="http://schemas.microsoft.com/office/powerpoint/2010/main" val="202632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2049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WAT BIEDT FLITSMEISTER VOOR DE GEBRUIKER</a:t>
            </a:r>
            <a:endParaRPr lang="en-US" sz="3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ACTUELE VERKEERSINFORMATIE OP JOUW WEG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7" y="1690689"/>
            <a:ext cx="2945207" cy="504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AL 1 MILJOEN TEVREDEN GEBRUIKERS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7" y="1690689"/>
            <a:ext cx="2945206" cy="50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VOORKOM VERKEERSBOETES EN HELP ANDEREN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7" y="1690689"/>
            <a:ext cx="2945206" cy="50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ACTUELE REISTIJD NAAR JOUW BESTEMMING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94" y="6289513"/>
            <a:ext cx="2241176" cy="441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7" y="1690689"/>
            <a:ext cx="2945206" cy="50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329</Words>
  <Application>Microsoft Macintosh PowerPoint</Application>
  <PresentationFormat>Widescreen</PresentationFormat>
  <Paragraphs>131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Avenir Heavy</vt:lpstr>
      <vt:lpstr>Avenir Roman</vt:lpstr>
      <vt:lpstr>Calibri</vt:lpstr>
      <vt:lpstr>Calibri Light</vt:lpstr>
      <vt:lpstr>Helvetica</vt:lpstr>
      <vt:lpstr>Arial</vt:lpstr>
      <vt:lpstr>Office Theme</vt:lpstr>
      <vt:lpstr>PowerPoint Presentation</vt:lpstr>
      <vt:lpstr>TEAM</vt:lpstr>
      <vt:lpstr>MISSIE</vt:lpstr>
      <vt:lpstr>VISIE</vt:lpstr>
      <vt:lpstr>WAT BIEDT FLITSMEISTER VOOR DE GEBRUIKER</vt:lpstr>
      <vt:lpstr>ACTUELE VERKEERSINFORMATIE OP JOUW WEG</vt:lpstr>
      <vt:lpstr>AL 1 MILJOEN TEVREDEN GEBRUIKERS</vt:lpstr>
      <vt:lpstr>VOORKOM VERKEERSBOETES EN HELP ANDEREN</vt:lpstr>
      <vt:lpstr>ACTUELE REISTIJD NAAR JOUW BESTEMMING</vt:lpstr>
      <vt:lpstr>HULPDIENST WAARSCHUWING</vt:lpstr>
      <vt:lpstr>FLITSERS, FILES, TRAJECTCONTROLES EN INCIDENTEN</vt:lpstr>
      <vt:lpstr>HUH… EEN GRATIS APP?</vt:lpstr>
      <vt:lpstr>LOCATION BASED ADVERTISING</vt:lpstr>
      <vt:lpstr>FLITSMEISTER PRO</vt:lpstr>
      <vt:lpstr>VERKEERSINFORMATIE</vt:lpstr>
      <vt:lpstr>VERKEERSMANAGEMENT</vt:lpstr>
      <vt:lpstr>FLOATING CAR DATA</vt:lpstr>
      <vt:lpstr>WHITE LABEL</vt:lpstr>
      <vt:lpstr>PowerPoint Presentation</vt:lpstr>
      <vt:lpstr>FLITSMEISTER IN DE TOEKOMST</vt:lpstr>
      <vt:lpstr>NAVIGATIE</vt:lpstr>
      <vt:lpstr>PARKEREN</vt:lpstr>
      <vt:lpstr>C-ITS</vt:lpstr>
      <vt:lpstr>OPEN DATA</vt:lpstr>
      <vt:lpstr>WAT GEBRUIKEN WE NU</vt:lpstr>
      <vt:lpstr>WAT GAAN WE GEBRUIKEN</vt:lpstr>
      <vt:lpstr>VOOR- EN NADELEN</vt:lpstr>
      <vt:lpstr>COMMERCIELE KANSEN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Jorn  de Vries</dc:creator>
  <cp:lastModifiedBy>Jorn  de Vries</cp:lastModifiedBy>
  <cp:revision>28</cp:revision>
  <dcterms:created xsi:type="dcterms:W3CDTF">2016-11-21T14:56:16Z</dcterms:created>
  <dcterms:modified xsi:type="dcterms:W3CDTF">2017-03-31T11:11:13Z</dcterms:modified>
</cp:coreProperties>
</file>